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5" r:id="rId6"/>
    <p:sldId id="269" r:id="rId7"/>
    <p:sldId id="267" r:id="rId8"/>
    <p:sldId id="260" r:id="rId9"/>
    <p:sldId id="261" r:id="rId10"/>
    <p:sldId id="262" r:id="rId11"/>
    <p:sldId id="270" r:id="rId12"/>
    <p:sldId id="271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4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AA7E0-9721-479C-83E3-920480EB1F13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94DDE-F1B4-4918-B36F-A412CB52DE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635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94DDE-F1B4-4918-B36F-A412CB52DE3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87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1C5B2-4EB6-996C-CC64-DA1832CD4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FA2369-EDC5-FB36-58C1-D8BAD55E8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B9C8FF-0825-61EC-D820-E713E9F0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3298E1-C37B-E3F8-0AE4-2B90C898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B4C197-8C99-A359-1158-772181C9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E3DB9-B54D-9AC3-EF6B-D59B17BF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E00D36-708F-655F-19DF-514AD5AB6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756E3A-FC21-E350-09ED-9CEC2F8C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5BC90-B1BA-A6A0-2073-277BBD34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50241-CE07-7D48-D764-C0CA800D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01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5D80D1B-A7DC-E7F2-3A17-C26567D69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2539CE-E481-5C56-DBAD-8D5009939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8A4B3E-1EE7-C645-A6E0-FCF5BACD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9D65C-C15B-5151-6D5D-49B68BD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DF6DD-2F66-4E58-1900-7AEFCD4B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37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90C45-5D53-B4EC-CB7A-7E2B6292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2D5DE-8AED-4BFC-C41A-3BAEE8F12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CA1C16-DC92-675A-99EF-7C528B08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D0B7CA-DDBF-B689-4961-4FD513248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C80B2-4230-5202-EE12-6D34D33C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98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0C354-E362-D501-D6D0-DDF0CAE7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22ED3-E6BC-2CC9-03E4-E0A159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9AE8C-8E03-5D61-1BDC-C350A445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925A64-6B1A-2729-597C-8FC0AFCD0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40D2A-3D72-931B-0AAE-CAA0DDD6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2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4FB78-EABE-21F5-EE64-4B4378F6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DACACA-8683-5D1F-50DE-75507EB48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15FD99-E01A-DC78-ADF8-C785DC8E6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FD8C64-4140-2C4A-46EE-A5D1D6EE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48DEF6-9FB9-7698-CD88-736AD4E7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8223AD-FEB3-45DB-FF30-D909EDA2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44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07F4D-8424-655F-0F46-74ADC669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C6B8F-C6D8-73B5-9BCD-186838B01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13BD69-42D6-C6D3-5966-148C3FBAD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B9279B-F0A0-48A5-E68A-767BF7859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E5A5EF-6486-D2BA-377A-BE50CFF78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28E092-257D-9CB8-AA94-FC7AB02F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17605C-6506-41F7-AFFF-DF7E3F41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5AE33D-09B3-5DDB-3894-2A4B5701A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4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65797-25D1-3356-F31D-164D016D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22B880-CA00-C243-A560-CDFC7213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402129-6E4C-C540-476F-0646837D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D8A7F-677C-91CC-6B7A-C174E481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83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EEA4DC-F38B-DECC-F3A5-F555F61F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FAD87C-1A2D-4EDA-AC0D-8FF3B9AA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209416-D1E3-1782-5BB5-797C424C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D1F6E-3CC2-D34C-7C24-BB90EFA6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4EEB7-787C-62C3-D03E-14D7432B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734BB6-812C-6DAF-E542-562C184F7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CDB279-AB70-600A-DC37-9928220A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4E14EE-8317-4629-CC7C-DBA970D0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EEA9EE-EF21-B15A-0D23-A7C2FA57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55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73861-F2C2-D386-4823-8170639A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DFEC27-26EC-FB94-70ED-F30C93583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36A878-82E1-2BC9-69E1-A2F45F52A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C65B4F-F5A3-6FFE-AEE4-2B65FDE0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A99B2A-F4C1-F131-B54E-F5BA3BE8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D4B772-6E6E-E4BC-47D1-89FF75DE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C6991E-BFF9-F9FF-7606-9AAB31535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64684-F56D-5906-B6E5-026295964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F313F3-EFC3-2D47-8658-98EECEDDC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8497A-1DF8-4C34-9E76-A9A8D8E3684D}" type="datetimeFigureOut">
              <a:rPr lang="zh-CN" altLang="en-US" smtClean="0"/>
              <a:t>2025/7/28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0F42B0-2DDA-7468-A2CC-2ED0C9571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8FFE00-EC73-DB56-FF3E-5D8341B19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09738-185E-4655-9449-72E2166FF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34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zhu303@ucr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ursor.com/en" TargetMode="External"/><Relationship Id="rId3" Type="http://schemas.openxmlformats.org/officeDocument/2006/relationships/hyperlink" Target="https://chatgpt.com/" TargetMode="External"/><Relationship Id="rId7" Type="http://schemas.openxmlformats.org/officeDocument/2006/relationships/hyperlink" Target="https://github.com/features/copilot" TargetMode="External"/><Relationship Id="rId2" Type="http://schemas.openxmlformats.org/officeDocument/2006/relationships/hyperlink" Target="https://learn.zybooks.com/zybook/UCRCS010CRusichSummerSessionB2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.deepseek.com/" TargetMode="External"/><Relationship Id="rId5" Type="http://schemas.openxmlformats.org/officeDocument/2006/relationships/hyperlink" Target="https://claude.ai/new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gemini.google.com/" TargetMode="External"/><Relationship Id="rId9" Type="http://schemas.openxmlformats.org/officeDocument/2006/relationships/hyperlink" Target="https://codeassist.goog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AC382-B207-F8DA-A859-48FA72F2E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CS010C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EC9120-6E3A-FD91-A4BF-EB13B32B8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Lab1</a:t>
            </a:r>
          </a:p>
        </p:txBody>
      </p:sp>
    </p:spTree>
    <p:extLst>
      <p:ext uri="{BB962C8B-B14F-4D97-AF65-F5344CB8AC3E}">
        <p14:creationId xmlns:p14="http://schemas.microsoft.com/office/powerpoint/2010/main" val="2579059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7C465-2F13-3ECF-9558-BC91113C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Playlist.cpp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5E9CE-1007-B823-2DF3-8F1A34842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zh-CN" dirty="0"/>
              <a:t>Definition</a:t>
            </a:r>
          </a:p>
          <a:p>
            <a:pPr lvl="1">
              <a:lnSpc>
                <a:spcPts val="1425"/>
              </a:lnSpc>
            </a:pPr>
            <a:r>
              <a:rPr lang="en-US" altLang="zh-CN" dirty="0" err="1">
                <a:solidFill>
                  <a:srgbClr val="CB4B16"/>
                </a:solidFill>
                <a:latin typeface="Consolas" panose="020B0609020204030204" pitchFamily="49" charset="0"/>
              </a:rPr>
              <a:t>someType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268BD2"/>
                </a:solidFill>
                <a:latin typeface="Consolas" panose="020B0609020204030204" pitchFamily="49" charset="0"/>
              </a:rPr>
              <a:t>FunctionName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B4B16"/>
                </a:solidFill>
                <a:latin typeface="Consolas" panose="020B0609020204030204" pitchFamily="49" charset="0"/>
              </a:rPr>
              <a:t>Some Parameters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){xxx}</a:t>
            </a:r>
          </a:p>
          <a:p>
            <a:pPr>
              <a:lnSpc>
                <a:spcPts val="1425"/>
              </a:lnSpc>
            </a:pPr>
            <a:endParaRPr lang="en-US" altLang="zh-CN" b="1" dirty="0">
              <a:solidFill>
                <a:srgbClr val="586E7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b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PlaylistNode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InsertAfter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PlaylistNode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node)</a:t>
            </a:r>
          </a:p>
          <a:p>
            <a:pPr lvl="1"/>
            <a:r>
              <a:rPr lang="en-US" altLang="zh-CN" dirty="0"/>
              <a:t>Insert</a:t>
            </a:r>
            <a:r>
              <a:rPr lang="zh-CN" altLang="en-US" dirty="0"/>
              <a:t> </a:t>
            </a:r>
            <a:r>
              <a:rPr lang="en-US" altLang="zh-CN" dirty="0"/>
              <a:t>“parameter node”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“this</a:t>
            </a:r>
            <a:r>
              <a:rPr lang="zh-CN" altLang="en-US" dirty="0"/>
              <a:t> </a:t>
            </a:r>
            <a:r>
              <a:rPr lang="en-US" altLang="zh-CN" dirty="0"/>
              <a:t>node”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DE7F1A-54B1-363D-0557-969716B06B47}"/>
              </a:ext>
            </a:extLst>
          </p:cNvPr>
          <p:cNvSpPr txBox="1"/>
          <p:nvPr/>
        </p:nvSpPr>
        <p:spPr>
          <a:xfrm>
            <a:off x="1953297" y="4733921"/>
            <a:ext cx="4347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6C4EEC-224D-492A-D8B2-4679589506B6}"/>
              </a:ext>
            </a:extLst>
          </p:cNvPr>
          <p:cNvSpPr txBox="1"/>
          <p:nvPr/>
        </p:nvSpPr>
        <p:spPr>
          <a:xfrm>
            <a:off x="1910367" y="5147118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71643E-2F3A-EBAA-3F89-5059E765A559}"/>
              </a:ext>
            </a:extLst>
          </p:cNvPr>
          <p:cNvCxnSpPr>
            <a:stCxn id="5" idx="3"/>
          </p:cNvCxnSpPr>
          <p:nvPr/>
        </p:nvCxnSpPr>
        <p:spPr>
          <a:xfrm>
            <a:off x="2388031" y="4918587"/>
            <a:ext cx="1067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7693F1B-6A3B-4640-24EB-53486D82B805}"/>
              </a:ext>
            </a:extLst>
          </p:cNvPr>
          <p:cNvSpPr txBox="1"/>
          <p:nvPr/>
        </p:nvSpPr>
        <p:spPr>
          <a:xfrm>
            <a:off x="3455831" y="4733921"/>
            <a:ext cx="4347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DBACC4-E4BD-921A-E84E-C9CBC412123C}"/>
              </a:ext>
            </a:extLst>
          </p:cNvPr>
          <p:cNvSpPr txBox="1"/>
          <p:nvPr/>
        </p:nvSpPr>
        <p:spPr>
          <a:xfrm>
            <a:off x="3161765" y="5147118"/>
            <a:ext cx="109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this_next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E7E297-9E2F-C4FC-8972-FBDD48937BD0}"/>
              </a:ext>
            </a:extLst>
          </p:cNvPr>
          <p:cNvSpPr txBox="1"/>
          <p:nvPr/>
        </p:nvSpPr>
        <p:spPr>
          <a:xfrm>
            <a:off x="5866656" y="4733921"/>
            <a:ext cx="4347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0B0B57-680A-DEF6-445F-C09CEBF5863A}"/>
              </a:ext>
            </a:extLst>
          </p:cNvPr>
          <p:cNvSpPr txBox="1"/>
          <p:nvPr/>
        </p:nvSpPr>
        <p:spPr>
          <a:xfrm>
            <a:off x="5781696" y="5155773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70E81B6-54DA-5DA5-F809-5AD5AAFE0501}"/>
              </a:ext>
            </a:extLst>
          </p:cNvPr>
          <p:cNvCxnSpPr>
            <a:stCxn id="11" idx="3"/>
          </p:cNvCxnSpPr>
          <p:nvPr/>
        </p:nvCxnSpPr>
        <p:spPr>
          <a:xfrm>
            <a:off x="6301390" y="4918587"/>
            <a:ext cx="1067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901D83D-A944-70D7-E95A-10C773544F3E}"/>
              </a:ext>
            </a:extLst>
          </p:cNvPr>
          <p:cNvSpPr txBox="1"/>
          <p:nvPr/>
        </p:nvSpPr>
        <p:spPr>
          <a:xfrm>
            <a:off x="7369190" y="4733921"/>
            <a:ext cx="4347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93F6B5-6799-A52B-2C8B-940C7E1D7EFF}"/>
              </a:ext>
            </a:extLst>
          </p:cNvPr>
          <p:cNvSpPr txBox="1"/>
          <p:nvPr/>
        </p:nvSpPr>
        <p:spPr>
          <a:xfrm>
            <a:off x="7251134" y="5147118"/>
            <a:ext cx="75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FDFD9C-E99F-3D16-3824-A33502837B70}"/>
              </a:ext>
            </a:extLst>
          </p:cNvPr>
          <p:cNvSpPr txBox="1"/>
          <p:nvPr/>
        </p:nvSpPr>
        <p:spPr>
          <a:xfrm>
            <a:off x="8871724" y="4733921"/>
            <a:ext cx="4347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EF7D5E-DF62-8406-ACBE-3CF182BE3120}"/>
              </a:ext>
            </a:extLst>
          </p:cNvPr>
          <p:cNvSpPr txBox="1"/>
          <p:nvPr/>
        </p:nvSpPr>
        <p:spPr>
          <a:xfrm>
            <a:off x="8573738" y="5147118"/>
            <a:ext cx="109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this_next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33EDA5-812A-E323-ADAD-81C43A733A89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803924" y="4918587"/>
            <a:ext cx="1067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B6A096A-5840-214A-6E4D-5318FFABA52B}"/>
              </a:ext>
            </a:extLst>
          </p:cNvPr>
          <p:cNvSpPr/>
          <p:nvPr/>
        </p:nvSpPr>
        <p:spPr>
          <a:xfrm>
            <a:off x="4481848" y="4700788"/>
            <a:ext cx="931798" cy="454985"/>
          </a:xfrm>
          <a:prstGeom prst="rightArrow">
            <a:avLst>
              <a:gd name="adj1" fmla="val 36790"/>
              <a:gd name="adj2" fmla="val 53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95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B5F43-C623-BE77-1082-ACE75D3D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main.cpp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06619-63BB-FA36-B8BA-ACACAC772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425"/>
              </a:lnSpc>
            </a:pPr>
            <a:r>
              <a:rPr lang="en-US" altLang="zh-CN" dirty="0"/>
              <a:t>Framework</a:t>
            </a:r>
          </a:p>
          <a:p>
            <a:pPr>
              <a:lnSpc>
                <a:spcPts val="1425"/>
              </a:lnSpc>
            </a:pPr>
            <a:endParaRPr lang="en-US" altLang="zh-CN" dirty="0"/>
          </a:p>
          <a:p>
            <a:pPr>
              <a:lnSpc>
                <a:spcPts val="1425"/>
              </a:lnSpc>
            </a:pPr>
            <a:r>
              <a:rPr lang="en-US" altLang="zh-CN" dirty="0"/>
              <a:t>How to handle interactive menus?</a:t>
            </a:r>
          </a:p>
          <a:p>
            <a:pPr marL="457200" lvl="1" indent="0">
              <a:lnSpc>
                <a:spcPts val="1425"/>
              </a:lnSpc>
              <a:buNone/>
            </a:pPr>
            <a:endParaRPr lang="en-US" altLang="zh-CN" b="0" dirty="0">
              <a:solidFill>
                <a:srgbClr val="8599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dirty="0">
                <a:solidFill>
                  <a:srgbClr val="CB4B16"/>
                </a:solidFill>
                <a:latin typeface="Consolas" panose="020B0609020204030204" pitchFamily="49" charset="0"/>
              </a:rPr>
              <a:t>…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PrintMenu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‘?'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do_something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268BD2"/>
                </a:solidFill>
                <a:latin typeface="Consolas" panose="020B0609020204030204" pitchFamily="49" charset="0"/>
              </a:rPr>
              <a:t>parameter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‘?’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457200" lvl="1" indent="0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3E6C71-4F45-4447-F4F2-82EE50A8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247" r="1584"/>
          <a:stretch>
            <a:fillRect/>
          </a:stretch>
        </p:blipFill>
        <p:spPr>
          <a:xfrm>
            <a:off x="7660877" y="466389"/>
            <a:ext cx="3692923" cy="2335982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F0269885-72C8-530F-C22D-3481680E26D8}"/>
              </a:ext>
            </a:extLst>
          </p:cNvPr>
          <p:cNvSpPr/>
          <p:nvPr/>
        </p:nvSpPr>
        <p:spPr>
          <a:xfrm rot="10800000">
            <a:off x="7542727" y="3597499"/>
            <a:ext cx="1111876" cy="3305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E125BF-2AC9-D85C-E218-9FE2FABB4000}"/>
              </a:ext>
            </a:extLst>
          </p:cNvPr>
          <p:cNvSpPr txBox="1"/>
          <p:nvPr/>
        </p:nvSpPr>
        <p:spPr>
          <a:xfrm>
            <a:off x="8871757" y="3429000"/>
            <a:ext cx="313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Just 1 implementation,</a:t>
            </a:r>
          </a:p>
          <a:p>
            <a:r>
              <a:rPr lang="en-US" altLang="zh-CN" dirty="0"/>
              <a:t>Not necessary to be the same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13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78D7C-721C-B722-DA37-015D58C4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 position of song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DBD77E-6701-F07A-4192-BD1944E7DC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Solution 1</a:t>
                </a:r>
              </a:p>
              <a:p>
                <a:pPr lvl="1"/>
                <a:r>
                  <a:rPr lang="en-US" altLang="zh-CN" dirty="0"/>
                  <a:t>Find the corresponding position to insert</a:t>
                </a:r>
              </a:p>
              <a:p>
                <a:pPr lvl="2"/>
                <a:r>
                  <a:rPr lang="en-US" altLang="zh-CN" dirty="0"/>
                  <a:t>Changing forward: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Changing backward: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move the node directly</a:t>
                </a:r>
              </a:p>
              <a:p>
                <a:r>
                  <a:rPr lang="en-US" altLang="zh-CN" dirty="0"/>
                  <a:t>Solution 2 (more intuitive)</a:t>
                </a:r>
              </a:p>
              <a:p>
                <a:pPr lvl="1"/>
                <a:r>
                  <a:rPr lang="en-US" altLang="zh-CN" dirty="0"/>
                  <a:t>Extract(remove) the node</a:t>
                </a:r>
              </a:p>
              <a:p>
                <a:pPr lvl="1"/>
                <a:r>
                  <a:rPr lang="en-US" altLang="zh-CN" dirty="0"/>
                  <a:t>then find the corresponding position to insert: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corner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case: head</a:t>
                </a:r>
              </a:p>
              <a:p>
                <a:pPr lvl="1"/>
                <a:r>
                  <a:rPr lang="en-US" altLang="zh-CN" dirty="0"/>
                  <a:t>new position is 1</a:t>
                </a:r>
              </a:p>
              <a:p>
                <a:pPr lvl="1"/>
                <a:r>
                  <a:rPr lang="en-US" altLang="zh-CN" dirty="0"/>
                  <a:t>old position is 1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DBD77E-6701-F07A-4192-BD1944E7D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8A5336F-587B-5339-EB6D-37D64776A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609050"/>
              </p:ext>
            </p:extLst>
          </p:nvPr>
        </p:nvGraphicFramePr>
        <p:xfrm>
          <a:off x="7697274" y="1270715"/>
          <a:ext cx="4008552" cy="373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138">
                  <a:extLst>
                    <a:ext uri="{9D8B030D-6E8A-4147-A177-3AD203B41FA5}">
                      <a16:colId xmlns:a16="http://schemas.microsoft.com/office/drawing/2014/main" val="1878979294"/>
                    </a:ext>
                  </a:extLst>
                </a:gridCol>
                <a:gridCol w="1002138">
                  <a:extLst>
                    <a:ext uri="{9D8B030D-6E8A-4147-A177-3AD203B41FA5}">
                      <a16:colId xmlns:a16="http://schemas.microsoft.com/office/drawing/2014/main" val="464243330"/>
                    </a:ext>
                  </a:extLst>
                </a:gridCol>
                <a:gridCol w="1002138">
                  <a:extLst>
                    <a:ext uri="{9D8B030D-6E8A-4147-A177-3AD203B41FA5}">
                      <a16:colId xmlns:a16="http://schemas.microsoft.com/office/drawing/2014/main" val="1647271617"/>
                    </a:ext>
                  </a:extLst>
                </a:gridCol>
                <a:gridCol w="1002138">
                  <a:extLst>
                    <a:ext uri="{9D8B030D-6E8A-4147-A177-3AD203B41FA5}">
                      <a16:colId xmlns:a16="http://schemas.microsoft.com/office/drawing/2014/main" val="3646627682"/>
                    </a:ext>
                  </a:extLst>
                </a:gridCol>
              </a:tblGrid>
              <a:tr h="3736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old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720105"/>
                  </a:ext>
                </a:extLst>
              </a:tr>
            </a:tbl>
          </a:graphicData>
        </a:graphic>
      </p:graphicFrame>
      <p:sp>
        <p:nvSpPr>
          <p:cNvPr id="5" name="箭头: 上弧形 4">
            <a:extLst>
              <a:ext uri="{FF2B5EF4-FFF2-40B4-BE49-F238E27FC236}">
                <a16:creationId xmlns:a16="http://schemas.microsoft.com/office/drawing/2014/main" id="{4C7073DD-B773-423B-8F2B-7FF5F95A097C}"/>
              </a:ext>
            </a:extLst>
          </p:cNvPr>
          <p:cNvSpPr/>
          <p:nvPr/>
        </p:nvSpPr>
        <p:spPr>
          <a:xfrm>
            <a:off x="8049296" y="518006"/>
            <a:ext cx="2833352" cy="705454"/>
          </a:xfrm>
          <a:prstGeom prst="curved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BF7754-82B9-48C4-4D15-E0FF846FE231}"/>
              </a:ext>
            </a:extLst>
          </p:cNvPr>
          <p:cNvSpPr txBox="1"/>
          <p:nvPr/>
        </p:nvSpPr>
        <p:spPr>
          <a:xfrm>
            <a:off x="8648162" y="728086"/>
            <a:ext cx="178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Backward to 3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5616460-9497-66F9-AEAB-1C9A861ED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83004"/>
              </p:ext>
            </p:extLst>
          </p:nvPr>
        </p:nvGraphicFramePr>
        <p:xfrm>
          <a:off x="7697274" y="2701695"/>
          <a:ext cx="4008552" cy="373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138">
                  <a:extLst>
                    <a:ext uri="{9D8B030D-6E8A-4147-A177-3AD203B41FA5}">
                      <a16:colId xmlns:a16="http://schemas.microsoft.com/office/drawing/2014/main" val="1878979294"/>
                    </a:ext>
                  </a:extLst>
                </a:gridCol>
                <a:gridCol w="1002138">
                  <a:extLst>
                    <a:ext uri="{9D8B030D-6E8A-4147-A177-3AD203B41FA5}">
                      <a16:colId xmlns:a16="http://schemas.microsoft.com/office/drawing/2014/main" val="464243330"/>
                    </a:ext>
                  </a:extLst>
                </a:gridCol>
                <a:gridCol w="1002138">
                  <a:extLst>
                    <a:ext uri="{9D8B030D-6E8A-4147-A177-3AD203B41FA5}">
                      <a16:colId xmlns:a16="http://schemas.microsoft.com/office/drawing/2014/main" val="1647271617"/>
                    </a:ext>
                  </a:extLst>
                </a:gridCol>
                <a:gridCol w="1002138">
                  <a:extLst>
                    <a:ext uri="{9D8B030D-6E8A-4147-A177-3AD203B41FA5}">
                      <a16:colId xmlns:a16="http://schemas.microsoft.com/office/drawing/2014/main" val="3646627682"/>
                    </a:ext>
                  </a:extLst>
                </a:gridCol>
              </a:tblGrid>
              <a:tr h="37360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old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720105"/>
                  </a:ext>
                </a:extLst>
              </a:tr>
            </a:tbl>
          </a:graphicData>
        </a:graphic>
      </p:graphicFrame>
      <p:sp>
        <p:nvSpPr>
          <p:cNvPr id="8" name="箭头: 上弧形 7">
            <a:extLst>
              <a:ext uri="{FF2B5EF4-FFF2-40B4-BE49-F238E27FC236}">
                <a16:creationId xmlns:a16="http://schemas.microsoft.com/office/drawing/2014/main" id="{52E9963D-7764-92CA-3731-B182CD7C1AAB}"/>
              </a:ext>
            </a:extLst>
          </p:cNvPr>
          <p:cNvSpPr/>
          <p:nvPr/>
        </p:nvSpPr>
        <p:spPr>
          <a:xfrm flipH="1">
            <a:off x="9538951" y="1948986"/>
            <a:ext cx="1931831" cy="705454"/>
          </a:xfrm>
          <a:prstGeom prst="curved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F2A79E-33F3-8641-6B0F-9B8A3A89440A}"/>
              </a:ext>
            </a:extLst>
          </p:cNvPr>
          <p:cNvSpPr txBox="1"/>
          <p:nvPr/>
        </p:nvSpPr>
        <p:spPr>
          <a:xfrm>
            <a:off x="9843753" y="2285108"/>
            <a:ext cx="178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Forward to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44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79DAC-7F00-6DE5-C216-8BF57682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 Hints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5E63C-4B9C-9C9B-7286-43963F34E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5226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ts val="1425"/>
              </a:lnSpc>
            </a:pPr>
            <a:r>
              <a:rPr lang="en-US" altLang="zh-CN" sz="2400" dirty="0"/>
              <a:t>Output: </a:t>
            </a:r>
            <a:r>
              <a:rPr lang="en-US" altLang="zh-CN" sz="2000" dirty="0"/>
              <a:t>std::</a:t>
            </a:r>
            <a:r>
              <a:rPr lang="en-US" altLang="zh-CN" sz="2000" dirty="0" err="1"/>
              <a:t>endl</a:t>
            </a:r>
            <a:r>
              <a:rPr lang="en-US" altLang="zh-CN" sz="2000" dirty="0"/>
              <a:t> or </a:t>
            </a:r>
            <a:r>
              <a:rPr lang="zh-CN" altLang="en-US" sz="2000" dirty="0"/>
              <a:t>“</a:t>
            </a:r>
            <a:r>
              <a:rPr lang="en-US" altLang="zh-CN" sz="2000" dirty="0"/>
              <a:t>\n</a:t>
            </a:r>
            <a:r>
              <a:rPr lang="zh-CN" altLang="en-US" sz="2000" dirty="0"/>
              <a:t>” </a:t>
            </a:r>
            <a:r>
              <a:rPr lang="en-US" altLang="zh-CN" sz="2000" dirty="0"/>
              <a:t>or ‘\n’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PrintMenu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2AA198"/>
                </a:solidFill>
                <a:latin typeface="Consolas" panose="020B0609020204030204" pitchFamily="49" charset="0"/>
              </a:rPr>
              <a:t>…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lnSpc>
                <a:spcPts val="1425"/>
              </a:lnSpc>
              <a:buNone/>
            </a:pP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/>
              <a:t>Input: when it encounters a </a:t>
            </a:r>
            <a:r>
              <a:rPr lang="en-US" altLang="zh-CN" dirty="0">
                <a:solidFill>
                  <a:srgbClr val="FF0000"/>
                </a:solidFill>
              </a:rPr>
              <a:t>blank space</a:t>
            </a:r>
          </a:p>
          <a:p>
            <a:pPr lvl="1"/>
            <a:r>
              <a:rPr lang="en-US" altLang="zh-CN" dirty="0" err="1"/>
              <a:t>cin</a:t>
            </a:r>
            <a:r>
              <a:rPr lang="en-US" altLang="zh-CN" dirty="0"/>
              <a:t> stops reading</a:t>
            </a:r>
          </a:p>
          <a:p>
            <a:pPr lvl="1"/>
            <a:r>
              <a:rPr lang="en-US" altLang="zh-CN" dirty="0" err="1"/>
              <a:t>getline</a:t>
            </a:r>
            <a:r>
              <a:rPr lang="en-US" altLang="zh-CN" dirty="0"/>
              <a:t> is more suitable for reading a whole line that may contain spaces</a:t>
            </a:r>
          </a:p>
          <a:p>
            <a:pPr lvl="2"/>
            <a:r>
              <a:rPr lang="en-US" altLang="zh-CN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268BD2"/>
                </a:solidFill>
                <a:latin typeface="Consolas" panose="020B0609020204030204" pitchFamily="49" charset="0"/>
              </a:rPr>
              <a:t>something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dirty="0"/>
              <a:t>Bug? It’s </a:t>
            </a:r>
            <a:r>
              <a:rPr lang="en-US" altLang="zh-CN" dirty="0">
                <a:solidFill>
                  <a:srgbClr val="FF0000"/>
                </a:solidFill>
              </a:rPr>
              <a:t>newline character </a:t>
            </a:r>
            <a:r>
              <a:rPr lang="en-US" altLang="zh-CN" dirty="0"/>
              <a:t>when using </a:t>
            </a:r>
            <a:r>
              <a:rPr lang="en-US" altLang="zh-CN" dirty="0" err="1"/>
              <a:t>getline</a:t>
            </a:r>
            <a:r>
              <a:rPr lang="en-US" altLang="zh-CN" dirty="0"/>
              <a:t> after </a:t>
            </a:r>
            <a:r>
              <a:rPr lang="en-US" altLang="zh-CN" dirty="0" err="1"/>
              <a:t>cin</a:t>
            </a:r>
            <a:endParaRPr lang="en-US" altLang="zh-CN" dirty="0"/>
          </a:p>
          <a:p>
            <a:pPr lvl="2"/>
            <a:r>
              <a:rPr lang="en-US" altLang="zh-CN" dirty="0"/>
              <a:t>Ignore that character</a:t>
            </a:r>
          </a:p>
          <a:p>
            <a:pPr lvl="3"/>
            <a:r>
              <a:rPr kumimoji="0" lang="de-DE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CB4B1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std</a:t>
            </a:r>
            <a:r>
              <a:rPr kumimoji="0" lang="de-DE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657B83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::</a:t>
            </a:r>
            <a:r>
              <a:rPr kumimoji="0" lang="de-DE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68BD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cin</a:t>
            </a:r>
            <a:r>
              <a:rPr kumimoji="0" lang="de-DE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657B83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de-DE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68BD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&gt;&gt;</a:t>
            </a:r>
            <a:r>
              <a:rPr kumimoji="0" lang="de-DE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657B83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de-DE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68BD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something</a:t>
            </a:r>
            <a:r>
              <a:rPr lang="en-US" altLang="zh-CN" sz="2000" dirty="0">
                <a:solidFill>
                  <a:srgbClr val="657B83"/>
                </a:solidFill>
                <a:latin typeface="Consolas" panose="020B0609020204030204" pitchFamily="49" charset="0"/>
              </a:rPr>
              <a:t>;</a:t>
            </a:r>
            <a:endParaRPr lang="en-US" altLang="zh-CN" sz="1900" dirty="0"/>
          </a:p>
          <a:p>
            <a:pPr lvl="3"/>
            <a:r>
              <a:rPr lang="en-US" altLang="zh-CN" sz="20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sz="20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ignore</a:t>
            </a:r>
            <a:r>
              <a:rPr lang="en-US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2000" b="0" i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  // Clear the newline character from the input buffer</a:t>
            </a:r>
          </a:p>
          <a:p>
            <a:pPr lvl="3"/>
            <a:r>
              <a:rPr lang="en-US" altLang="zh-CN" sz="20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dirty="0" err="1">
                <a:solidFill>
                  <a:srgbClr val="268BD2"/>
                </a:solidFill>
                <a:latin typeface="Consolas" panose="020B0609020204030204" pitchFamily="49" charset="0"/>
              </a:rPr>
              <a:t>somethingelse</a:t>
            </a:r>
            <a:r>
              <a:rPr lang="en-US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dirty="0"/>
              <a:t>Or read that whitespace first, then get the remain input</a:t>
            </a:r>
          </a:p>
          <a:p>
            <a:pPr lvl="3"/>
            <a:r>
              <a:rPr lang="de-DE" altLang="zh-CN" sz="2000" dirty="0">
                <a:solidFill>
                  <a:srgbClr val="CB4B16"/>
                </a:solidFill>
                <a:latin typeface="Consolas" panose="020B0609020204030204" pitchFamily="49" charset="0"/>
              </a:rPr>
              <a:t>std</a:t>
            </a:r>
            <a:r>
              <a:rPr lang="de-DE" altLang="zh-CN" sz="2000" dirty="0">
                <a:solidFill>
                  <a:srgbClr val="657B83"/>
                </a:solidFill>
                <a:latin typeface="Consolas" panose="020B0609020204030204" pitchFamily="49" charset="0"/>
              </a:rPr>
              <a:t>::</a:t>
            </a:r>
            <a:r>
              <a:rPr lang="de-DE" altLang="zh-CN" sz="2000" dirty="0">
                <a:solidFill>
                  <a:srgbClr val="268BD2"/>
                </a:solidFill>
                <a:latin typeface="Consolas" panose="020B0609020204030204" pitchFamily="49" charset="0"/>
              </a:rPr>
              <a:t>cin</a:t>
            </a:r>
            <a:r>
              <a:rPr lang="de-DE" altLang="zh-CN" sz="2000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000" dirty="0">
                <a:solidFill>
                  <a:srgbClr val="268BD2"/>
                </a:solidFill>
                <a:latin typeface="Consolas" panose="020B0609020204030204" pitchFamily="49" charset="0"/>
              </a:rPr>
              <a:t>&gt;&gt;</a:t>
            </a:r>
            <a:r>
              <a:rPr lang="de-DE" altLang="zh-CN" sz="2000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000" dirty="0">
                <a:solidFill>
                  <a:srgbClr val="268BD2"/>
                </a:solidFill>
                <a:latin typeface="Consolas" panose="020B0609020204030204" pitchFamily="49" charset="0"/>
              </a:rPr>
              <a:t>something</a:t>
            </a:r>
            <a:r>
              <a:rPr lang="en-US" altLang="zh-CN" sz="2000" dirty="0">
                <a:solidFill>
                  <a:srgbClr val="657B83"/>
                </a:solidFill>
                <a:latin typeface="Consolas" panose="020B0609020204030204" pitchFamily="49" charset="0"/>
              </a:rPr>
              <a:t>;</a:t>
            </a:r>
            <a:endParaRPr lang="en-US" altLang="zh-CN" sz="2000" dirty="0"/>
          </a:p>
          <a:p>
            <a:pPr lvl="3">
              <a:lnSpc>
                <a:spcPts val="1425"/>
              </a:lnSpc>
            </a:pPr>
            <a:r>
              <a:rPr lang="de-DE" altLang="zh-CN" sz="20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de-DE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altLang="zh-CN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de-DE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altLang="zh-CN" sz="20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de-DE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altLang="zh-CN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de-DE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altLang="zh-CN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de-DE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altLang="zh-CN" sz="20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de-DE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altLang="zh-CN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de-DE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altLang="zh-CN" sz="2000" dirty="0">
                <a:solidFill>
                  <a:srgbClr val="268BD2"/>
                </a:solidFill>
                <a:latin typeface="Consolas" panose="020B0609020204030204" pitchFamily="49" charset="0"/>
              </a:rPr>
              <a:t>somethingelse</a:t>
            </a:r>
            <a:r>
              <a:rPr lang="de-DE" altLang="zh-CN" sz="20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ts val="1425"/>
              </a:lnSpc>
            </a:pPr>
            <a:r>
              <a:rPr lang="de-DE" altLang="zh-CN" dirty="0"/>
              <a:t>Or just always use get line</a:t>
            </a:r>
          </a:p>
          <a:p>
            <a:pPr lvl="2">
              <a:lnSpc>
                <a:spcPts val="1425"/>
              </a:lnSpc>
            </a:pPr>
            <a:r>
              <a:rPr lang="en-US" altLang="zh-CN" dirty="0">
                <a:solidFill>
                  <a:srgbClr val="CB4B16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8BD2"/>
                </a:solidFill>
                <a:latin typeface="Consolas" panose="020B0609020204030204" pitchFamily="49" charset="0"/>
              </a:rPr>
              <a:t>getline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B4B16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8BD2"/>
                </a:solidFill>
                <a:latin typeface="Consolas" panose="020B0609020204030204" pitchFamily="49" charset="0"/>
              </a:rPr>
              <a:t>cin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268BD2"/>
                </a:solidFill>
                <a:latin typeface="Consolas" panose="020B0609020204030204" pitchFamily="49" charset="0"/>
              </a:rPr>
              <a:t>something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9FA44E-BEF6-C6A6-9F57-1253A7A2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760" y="3081270"/>
            <a:ext cx="2055520" cy="11900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680ABD-88C6-033E-E419-D9D93660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27" t="10315" r="28684" b="7818"/>
          <a:stretch>
            <a:fillRect/>
          </a:stretch>
        </p:blipFill>
        <p:spPr>
          <a:xfrm>
            <a:off x="9247032" y="5147256"/>
            <a:ext cx="1026017" cy="9358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DBB056B-8BD7-B31E-B587-ABF05C7345DB}"/>
              </a:ext>
            </a:extLst>
          </p:cNvPr>
          <p:cNvSpPr/>
          <p:nvPr/>
        </p:nvSpPr>
        <p:spPr>
          <a:xfrm>
            <a:off x="9427336" y="5267460"/>
            <a:ext cx="412124" cy="270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2C111D0-81A5-17EC-830B-0E1CD3D9B225}"/>
              </a:ext>
            </a:extLst>
          </p:cNvPr>
          <p:cNvSpPr/>
          <p:nvPr/>
        </p:nvSpPr>
        <p:spPr>
          <a:xfrm>
            <a:off x="9839460" y="5207358"/>
            <a:ext cx="206062" cy="390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C496589-AC7E-513D-B66D-5898BA29730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633398" y="4692018"/>
            <a:ext cx="0" cy="575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08DCBE8-1308-E0F6-2BCE-3D8F6CA0EEF1}"/>
              </a:ext>
            </a:extLst>
          </p:cNvPr>
          <p:cNvSpPr txBox="1"/>
          <p:nvPr/>
        </p:nvSpPr>
        <p:spPr>
          <a:xfrm>
            <a:off x="9400570" y="437241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cin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2D720B7-CE6F-3107-A772-EF5176D26E9A}"/>
              </a:ext>
            </a:extLst>
          </p:cNvPr>
          <p:cNvCxnSpPr>
            <a:cxnSpLocks/>
          </p:cNvCxnSpPr>
          <p:nvPr/>
        </p:nvCxnSpPr>
        <p:spPr>
          <a:xfrm flipH="1">
            <a:off x="10045522" y="5402688"/>
            <a:ext cx="8199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D427546-A1FB-4CF6-5640-C37978E111FB}"/>
              </a:ext>
            </a:extLst>
          </p:cNvPr>
          <p:cNvSpPr txBox="1"/>
          <p:nvPr/>
        </p:nvSpPr>
        <p:spPr>
          <a:xfrm>
            <a:off x="10838142" y="517526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getline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9E5FAD-D5FC-6895-DA98-C059423D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27" t="10315" r="28684" b="7818"/>
          <a:stretch>
            <a:fillRect/>
          </a:stretch>
        </p:blipFill>
        <p:spPr>
          <a:xfrm>
            <a:off x="7653272" y="5130085"/>
            <a:ext cx="1026017" cy="935865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D684289B-33AD-5BE1-32E2-3102FA3EAEF9}"/>
              </a:ext>
            </a:extLst>
          </p:cNvPr>
          <p:cNvSpPr/>
          <p:nvPr/>
        </p:nvSpPr>
        <p:spPr>
          <a:xfrm>
            <a:off x="6422263" y="3676289"/>
            <a:ext cx="188891" cy="296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7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E6272-B3CC-B07C-F93A-3B9A58E2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253A4B-A805-C87E-1569-FC1BC295C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Yue Zhu (“Yoo-eh Joo”)</a:t>
            </a:r>
          </a:p>
          <a:p>
            <a:pPr lvl="1"/>
            <a:r>
              <a:rPr lang="en-US" altLang="zh-CN" dirty="0"/>
              <a:t>“Yue” is too short so sometimes I don’t notice if someone is calling me</a:t>
            </a:r>
          </a:p>
          <a:p>
            <a:pPr lvl="1"/>
            <a:r>
              <a:rPr lang="en-US" altLang="zh-CN" dirty="0"/>
              <a:t>Feel free to call me by my nickname “ZY”(or </a:t>
            </a:r>
            <a:r>
              <a:rPr lang="en-US" altLang="zh-CN" dirty="0" err="1"/>
              <a:t>fullname</a:t>
            </a:r>
            <a:r>
              <a:rPr lang="en-US" altLang="zh-CN" dirty="0"/>
              <a:t> </a:t>
            </a:r>
            <a:r>
              <a:rPr lang="en-US" altLang="zh-CN" dirty="0" err="1"/>
              <a:t>ZhuYue</a:t>
            </a:r>
            <a:r>
              <a:rPr lang="en-US" altLang="zh-CN" dirty="0"/>
              <a:t>, or </a:t>
            </a:r>
            <a:r>
              <a:rPr lang="en-US" altLang="zh-CN" dirty="0" err="1"/>
              <a:t>YueZhu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Email: </a:t>
            </a:r>
            <a:r>
              <a:rPr lang="en-US" altLang="zh-CN" dirty="0">
                <a:hlinkClick r:id="rId2"/>
              </a:rPr>
              <a:t>yzhu303@ucr.edu</a:t>
            </a:r>
            <a:endParaRPr lang="en-US" altLang="zh-CN" dirty="0"/>
          </a:p>
          <a:p>
            <a:pPr lvl="1"/>
            <a:r>
              <a:rPr lang="en-US" altLang="zh-CN" dirty="0"/>
              <a:t>Slack: DM / channel + @</a:t>
            </a:r>
          </a:p>
          <a:p>
            <a:r>
              <a:rPr lang="en-US" altLang="zh-CN" dirty="0"/>
              <a:t>To be honest,</a:t>
            </a:r>
            <a:r>
              <a:rPr lang="zh-CN" altLang="en-US" dirty="0"/>
              <a:t> </a:t>
            </a:r>
            <a:r>
              <a:rPr lang="en-US" altLang="zh-CN" dirty="0"/>
              <a:t>my English…</a:t>
            </a:r>
          </a:p>
          <a:p>
            <a:pPr lvl="1"/>
            <a:r>
              <a:rPr lang="en-US" altLang="zh-CN" dirty="0"/>
              <a:t>Even worse?</a:t>
            </a:r>
          </a:p>
          <a:p>
            <a:pPr lvl="1"/>
            <a:r>
              <a:rPr lang="en-US" altLang="zh-CN" dirty="0"/>
              <a:t>If you're not getting it, it's not your fault</a:t>
            </a:r>
          </a:p>
          <a:p>
            <a:r>
              <a:rPr lang="en-US" altLang="zh-CN" dirty="0"/>
              <a:t>Just</a:t>
            </a:r>
          </a:p>
          <a:p>
            <a:pPr lvl="1"/>
            <a:r>
              <a:rPr lang="en-US" altLang="zh-CN" dirty="0"/>
              <a:t>simply ask me again</a:t>
            </a:r>
          </a:p>
          <a:p>
            <a:pPr lvl="1"/>
            <a:r>
              <a:rPr lang="en-US" altLang="zh-CN" dirty="0"/>
              <a:t>wait until after class</a:t>
            </a:r>
          </a:p>
          <a:p>
            <a:pPr lvl="1"/>
            <a:r>
              <a:rPr lang="en-US" altLang="zh-CN" dirty="0"/>
              <a:t>feel free to send me a message or email anytime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E7A985-53E8-7662-6E1D-49D9E678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03" y="3429000"/>
            <a:ext cx="5386588" cy="8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694AF-64F2-8EDB-3CDA-8DE25D46F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C37547-AB5E-BD9F-48E7-8BD1C2137D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Tuesday &amp; Thursday 10:00-12:50</a:t>
                </a:r>
              </a:p>
              <a:p>
                <a:r>
                  <a:rPr lang="en-US" altLang="zh-CN" dirty="0"/>
                  <a:t>Lab: </a:t>
                </a:r>
                <a:r>
                  <a:rPr lang="zh-CN" altLang="zh-CN" dirty="0"/>
                  <a:t>Skye Hall | Room 171</a:t>
                </a:r>
                <a:endParaRPr lang="en-US" altLang="zh-CN" dirty="0"/>
              </a:p>
              <a:p>
                <a:r>
                  <a:rPr lang="en-US" altLang="zh-CN" dirty="0"/>
                  <a:t>Attendance: 10:10 &amp; 12:00</a:t>
                </a:r>
              </a:p>
              <a:p>
                <a:pPr lvl="1"/>
                <a:r>
                  <a:rPr lang="en-US" altLang="zh-CN" dirty="0"/>
                  <a:t>Attendance sheet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10∗0.5=5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Recording</a:t>
                </a:r>
              </a:p>
              <a:p>
                <a:r>
                  <a:rPr lang="en-US" altLang="zh-CN" dirty="0"/>
                  <a:t>TA Office Hours(3h)</a:t>
                </a:r>
              </a:p>
              <a:p>
                <a:pPr lvl="1"/>
                <a:r>
                  <a:rPr lang="en-US" altLang="zh-CN" dirty="0"/>
                  <a:t>In-person at WCH 459(2h?) &amp; ZOOM(1h?)</a:t>
                </a:r>
              </a:p>
              <a:p>
                <a:pPr lvl="1"/>
                <a:r>
                  <a:rPr lang="en-US" altLang="zh-CN" dirty="0"/>
                  <a:t>Thursday 2-5pm? Friday 2-5pm?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C37547-AB5E-BD9F-48E7-8BD1C2137D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1504168-99AB-6C44-5BED-4C16DA238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37" y="380954"/>
            <a:ext cx="5334939" cy="395371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BF6FCE5-4237-8B70-FA2E-75A575E9523B}"/>
              </a:ext>
            </a:extLst>
          </p:cNvPr>
          <p:cNvCxnSpPr>
            <a:cxnSpLocks/>
          </p:cNvCxnSpPr>
          <p:nvPr/>
        </p:nvCxnSpPr>
        <p:spPr>
          <a:xfrm flipV="1">
            <a:off x="5357215" y="1686015"/>
            <a:ext cx="1751923" cy="908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90A24E2-2C0F-A87A-F3EB-D76F62E42169}"/>
              </a:ext>
            </a:extLst>
          </p:cNvPr>
          <p:cNvCxnSpPr>
            <a:cxnSpLocks/>
          </p:cNvCxnSpPr>
          <p:nvPr/>
        </p:nvCxnSpPr>
        <p:spPr>
          <a:xfrm flipV="1">
            <a:off x="4039673" y="1755820"/>
            <a:ext cx="7027572" cy="34161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23BD92D-69C3-1352-D82B-C4A517E174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r="1047" b="24656"/>
          <a:stretch>
            <a:fillRect/>
          </a:stretch>
        </p:blipFill>
        <p:spPr>
          <a:xfrm>
            <a:off x="5181600" y="6192188"/>
            <a:ext cx="6898783" cy="5122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AEE14C-AF50-686F-069C-E9C0591A9828}"/>
              </a:ext>
            </a:extLst>
          </p:cNvPr>
          <p:cNvSpPr txBox="1"/>
          <p:nvPr/>
        </p:nvSpPr>
        <p:spPr>
          <a:xfrm>
            <a:off x="8032648" y="6273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94B6B4-AFB9-DD64-63F0-DE1DEC7182BD}"/>
              </a:ext>
            </a:extLst>
          </p:cNvPr>
          <p:cNvSpPr txBox="1"/>
          <p:nvPr/>
        </p:nvSpPr>
        <p:spPr>
          <a:xfrm>
            <a:off x="8534400" y="62977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8B47C7-C07D-17DC-DF80-E097A348C128}"/>
              </a:ext>
            </a:extLst>
          </p:cNvPr>
          <p:cNvSpPr txBox="1"/>
          <p:nvPr/>
        </p:nvSpPr>
        <p:spPr>
          <a:xfrm>
            <a:off x="11004997" y="62326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13638E-D66C-7F15-D7E0-016F033AB917}"/>
              </a:ext>
            </a:extLst>
          </p:cNvPr>
          <p:cNvSpPr txBox="1"/>
          <p:nvPr/>
        </p:nvSpPr>
        <p:spPr>
          <a:xfrm>
            <a:off x="11548056" y="62502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BA6C77F-DA3F-FF53-F995-2FE2A890F515}"/>
              </a:ext>
            </a:extLst>
          </p:cNvPr>
          <p:cNvSpPr/>
          <p:nvPr/>
        </p:nvSpPr>
        <p:spPr>
          <a:xfrm>
            <a:off x="6442812" y="2659597"/>
            <a:ext cx="1404715" cy="14573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D6BF391-B1F0-FE05-A8E5-896CBEA6193B}"/>
              </a:ext>
            </a:extLst>
          </p:cNvPr>
          <p:cNvSpPr txBox="1"/>
          <p:nvPr/>
        </p:nvSpPr>
        <p:spPr>
          <a:xfrm>
            <a:off x="5858536" y="314982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HUB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CE5749-0A54-8F31-C88B-B5C8A1630CDD}"/>
              </a:ext>
            </a:extLst>
          </p:cNvPr>
          <p:cNvSpPr txBox="1"/>
          <p:nvPr/>
        </p:nvSpPr>
        <p:spPr>
          <a:xfrm>
            <a:off x="6062604" y="145629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Lab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7D05CC-3B37-11A9-E16E-58655FF9F7E6}"/>
              </a:ext>
            </a:extLst>
          </p:cNvPr>
          <p:cNvSpPr txBox="1"/>
          <p:nvPr/>
        </p:nvSpPr>
        <p:spPr>
          <a:xfrm>
            <a:off x="10075636" y="1388409"/>
            <a:ext cx="215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Lecture &amp; TA OH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6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4E46A-D9E0-F761-50B3-87AE3A7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Preparation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8B442-B8BB-032E-5AA3-A659D9D33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Slack channel</a:t>
            </a:r>
          </a:p>
          <a:p>
            <a:pPr lvl="1"/>
            <a:r>
              <a:rPr lang="en-US" altLang="zh-CN" dirty="0"/>
              <a:t>Canvas -&gt; CS010C -&gt; Slack -&gt; Join -&gt; “general”</a:t>
            </a:r>
          </a:p>
          <a:p>
            <a:r>
              <a:rPr lang="en-US" altLang="zh-CN" dirty="0" err="1"/>
              <a:t>Zybook</a:t>
            </a:r>
            <a:r>
              <a:rPr lang="en-US" altLang="zh-CN" dirty="0"/>
              <a:t> labs</a:t>
            </a:r>
          </a:p>
          <a:p>
            <a:pPr lvl="1"/>
            <a:r>
              <a:rPr lang="en-US" altLang="zh-CN" sz="2000" dirty="0">
                <a:hlinkClick r:id="rId2"/>
              </a:rPr>
              <a:t>https://learn.zybooks.com/zybook/UCRCS010CRusichSummerSessionB2025</a:t>
            </a:r>
            <a:endParaRPr lang="en-US" altLang="zh-CN" sz="2000" dirty="0"/>
          </a:p>
          <a:p>
            <a:r>
              <a:rPr lang="en-US" altLang="zh-CN" dirty="0"/>
              <a:t>AWS labs(TBD)</a:t>
            </a:r>
          </a:p>
          <a:p>
            <a:r>
              <a:rPr lang="en-US" altLang="zh-CN" dirty="0"/>
              <a:t>AI helper</a:t>
            </a:r>
          </a:p>
          <a:p>
            <a:pPr lvl="1"/>
            <a:r>
              <a:rPr lang="en-US" altLang="zh-CN" dirty="0"/>
              <a:t>Chat App: </a:t>
            </a:r>
            <a:r>
              <a:rPr lang="en-US" altLang="zh-CN" dirty="0">
                <a:hlinkClick r:id="rId3"/>
              </a:rPr>
              <a:t>ChatGPT</a:t>
            </a:r>
            <a:r>
              <a:rPr lang="en-US" altLang="zh-CN" dirty="0"/>
              <a:t>, </a:t>
            </a:r>
            <a:r>
              <a:rPr lang="en-US" altLang="zh-CN" dirty="0">
                <a:hlinkClick r:id="rId4"/>
              </a:rPr>
              <a:t>Gemini</a:t>
            </a:r>
            <a:r>
              <a:rPr lang="en-US" altLang="zh-CN" dirty="0"/>
              <a:t>, </a:t>
            </a:r>
            <a:r>
              <a:rPr lang="en-US" altLang="zh-CN" dirty="0">
                <a:hlinkClick r:id="rId5"/>
              </a:rPr>
              <a:t>Claude</a:t>
            </a:r>
            <a:r>
              <a:rPr lang="en-US" altLang="zh-CN" dirty="0"/>
              <a:t>, </a:t>
            </a:r>
            <a:r>
              <a:rPr lang="en-US" altLang="zh-CN" dirty="0">
                <a:hlinkClick r:id="rId6"/>
              </a:rPr>
              <a:t>Deepseek</a:t>
            </a:r>
            <a:r>
              <a:rPr lang="en-US" altLang="zh-CN" dirty="0"/>
              <a:t>, …</a:t>
            </a:r>
          </a:p>
          <a:p>
            <a:pPr lvl="1"/>
            <a:r>
              <a:rPr lang="en-US" altLang="zh-CN" dirty="0"/>
              <a:t>Code Assist Extension: </a:t>
            </a:r>
            <a:r>
              <a:rPr lang="en-US" altLang="zh-CN" dirty="0">
                <a:hlinkClick r:id="rId7"/>
              </a:rPr>
              <a:t>GitHub Copilot</a:t>
            </a:r>
            <a:r>
              <a:rPr lang="en-US" altLang="zh-CN" dirty="0"/>
              <a:t>, </a:t>
            </a:r>
            <a:r>
              <a:rPr lang="en-US" altLang="zh-CN" dirty="0">
                <a:hlinkClick r:id="rId8"/>
              </a:rPr>
              <a:t>Cursor</a:t>
            </a:r>
            <a:r>
              <a:rPr lang="en-US" altLang="zh-CN" dirty="0"/>
              <a:t>, </a:t>
            </a:r>
            <a:r>
              <a:rPr lang="en-US" altLang="zh-CN" dirty="0">
                <a:hlinkClick r:id="rId9"/>
              </a:rPr>
              <a:t>Gemini Code Assist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348C6F-8CBF-9DC2-365F-02BE00199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6511" b="-2940"/>
          <a:stretch>
            <a:fillRect/>
          </a:stretch>
        </p:blipFill>
        <p:spPr>
          <a:xfrm>
            <a:off x="8314512" y="236797"/>
            <a:ext cx="3521173" cy="27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4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C4B36-E161-57AD-6699-FE3589A3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Assist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76C5B-1208-D109-E2BB-A73AA205F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embedded in the IDE</a:t>
            </a:r>
          </a:p>
          <a:p>
            <a:pPr lvl="1"/>
            <a:r>
              <a:rPr lang="en-US" altLang="zh-CN" dirty="0"/>
              <a:t>Just press “Tab” to accept</a:t>
            </a:r>
          </a:p>
          <a:p>
            <a:pPr lvl="1"/>
            <a:r>
              <a:rPr lang="en-US" altLang="zh-CN" dirty="0"/>
              <a:t>(or “Ctrl” + “</a:t>
            </a:r>
            <a:r>
              <a:rPr lang="zh-CN" altLang="en-US" dirty="0"/>
              <a:t>→</a:t>
            </a:r>
            <a:r>
              <a:rPr lang="en-US" altLang="zh-CN" dirty="0"/>
              <a:t>” to accept word or “ESC” to cancel)</a:t>
            </a:r>
          </a:p>
          <a:p>
            <a:r>
              <a:rPr lang="en-US" altLang="zh-CN" dirty="0"/>
              <a:t>saves lots of time!</a:t>
            </a:r>
          </a:p>
          <a:p>
            <a:endParaRPr lang="en-US" altLang="zh-CN" dirty="0"/>
          </a:p>
          <a:p>
            <a:r>
              <a:rPr lang="en-US" altLang="zh-CN" dirty="0"/>
              <a:t>Example: </a:t>
            </a:r>
            <a:r>
              <a:rPr lang="en-US" altLang="zh-CN" dirty="0">
                <a:hlinkClick r:id="rId3" action="ppaction://hlinksldjump"/>
              </a:rPr>
              <a:t>Local debugging in </a:t>
            </a:r>
            <a:r>
              <a:rPr lang="en-US" altLang="zh-CN" dirty="0" err="1">
                <a:hlinkClick r:id="rId3" action="ppaction://hlinksldjump"/>
              </a:rPr>
              <a:t>VSCode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Things to note</a:t>
            </a:r>
          </a:p>
          <a:p>
            <a:pPr lvl="1"/>
            <a:r>
              <a:rPr lang="en-US" altLang="zh-CN" dirty="0"/>
              <a:t>Don't over-rely on AI!</a:t>
            </a:r>
          </a:p>
          <a:p>
            <a:pPr lvl="1"/>
            <a:r>
              <a:rPr lang="en-US" altLang="zh-CN" dirty="0"/>
              <a:t>AI makes mistakes!</a:t>
            </a:r>
          </a:p>
          <a:p>
            <a:pPr lvl="1"/>
            <a:r>
              <a:rPr lang="en-US" altLang="zh-CN" dirty="0"/>
              <a:t>It only understands part of your code.</a:t>
            </a:r>
          </a:p>
          <a:p>
            <a:pPr lvl="1"/>
            <a:r>
              <a:rPr lang="en-US" altLang="zh-CN" dirty="0"/>
              <a:t>It cannot read your mind.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38B0B0-7E71-C98E-CF73-375B3CE36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833" y="4215556"/>
            <a:ext cx="6556165" cy="9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7B0D3-DC01-1A4A-11CA-1D38958A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05FC2-9FE8-BCE3-98D9-C9B7472DC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● Playlist.cpp - yzhu303 [SSH_ Turing4] - Visual Studio Code 2025-07-28 11-53-53">
            <a:hlinkClick r:id="" action="ppaction://media"/>
            <a:extLst>
              <a:ext uri="{FF2B5EF4-FFF2-40B4-BE49-F238E27FC236}">
                <a16:creationId xmlns:a16="http://schemas.microsoft.com/office/drawing/2014/main" id="{F75A2CA6-E50A-4B92-7236-6AE9FCCEA9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94" y="0"/>
            <a:ext cx="1219219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02765-B1DD-2D68-E01B-D8E55116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and Hints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66A57C-F158-7863-2ED3-3AD67211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you’ve mastered the material from class, you can start now — no need to follow me!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08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645CD-C0BC-EC3C-D7D8-7581010A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8BFFEC-D1AD-969F-069C-6E38F43C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Bug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  <a:r>
              <a:rPr lang="en-US" altLang="zh-CN" dirty="0">
                <a:solidFill>
                  <a:srgbClr val="859900"/>
                </a:solidFill>
                <a:latin typeface="Consolas" panose="020B0609020204030204" pitchFamily="49" charset="0"/>
              </a:rPr>
              <a:t>using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586E75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B4B16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;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 necessary!</a:t>
            </a:r>
          </a:p>
          <a:p>
            <a:endParaRPr lang="en-US" altLang="zh-CN" dirty="0"/>
          </a:p>
          <a:p>
            <a:r>
              <a:rPr lang="en-US" altLang="zh-CN" dirty="0"/>
              <a:t>main.cpp - main() function</a:t>
            </a:r>
          </a:p>
          <a:p>
            <a:pPr lvl="1"/>
            <a:r>
              <a:rPr lang="en-US" altLang="zh-CN" dirty="0"/>
              <a:t>Complex!(~200 lines)</a:t>
            </a:r>
          </a:p>
          <a:p>
            <a:pPr lvl="1"/>
            <a:r>
              <a:rPr lang="en-US" altLang="zh-CN" dirty="0"/>
              <a:t>May take several attempts to debug successfully.</a:t>
            </a:r>
          </a:p>
          <a:p>
            <a:r>
              <a:rPr lang="en-US" altLang="zh-CN" dirty="0" err="1"/>
              <a:t>Playlist.h</a:t>
            </a:r>
            <a:r>
              <a:rPr lang="en-US" altLang="zh-CN" dirty="0"/>
              <a:t> - Class declaration</a:t>
            </a:r>
          </a:p>
          <a:p>
            <a:pPr lvl="1"/>
            <a:r>
              <a:rPr lang="en-US" altLang="zh-CN" dirty="0"/>
              <a:t>Very simple (~20 lines)</a:t>
            </a:r>
          </a:p>
          <a:p>
            <a:r>
              <a:rPr lang="en-US" altLang="zh-CN" dirty="0"/>
              <a:t>Playlist.cpp - Class definition</a:t>
            </a:r>
          </a:p>
          <a:p>
            <a:pPr lvl="1"/>
            <a:r>
              <a:rPr lang="en-US" altLang="zh-CN" dirty="0"/>
              <a:t>Simple (~50 lines)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Local debugging</a:t>
            </a:r>
          </a:p>
          <a:p>
            <a:pPr lvl="1"/>
            <a:r>
              <a:rPr lang="en-US" altLang="zh-CN" dirty="0"/>
              <a:t>Compile</a:t>
            </a:r>
          </a:p>
          <a:p>
            <a:pPr lvl="2"/>
            <a:r>
              <a:rPr lang="en-US" altLang="zh-CN" dirty="0"/>
              <a:t>g++ main.cpp Playlist.cpp -Wall -o </a:t>
            </a:r>
            <a:r>
              <a:rPr lang="en-US" altLang="zh-CN" dirty="0" err="1"/>
              <a:t>a.out</a:t>
            </a:r>
            <a:endParaRPr lang="en-US" altLang="zh-CN" dirty="0"/>
          </a:p>
          <a:p>
            <a:pPr lvl="1"/>
            <a:r>
              <a:rPr lang="en-US" altLang="zh-CN" dirty="0"/>
              <a:t>Run</a:t>
            </a:r>
          </a:p>
          <a:p>
            <a:pPr lvl="2"/>
            <a:r>
              <a:rPr lang="en-US" altLang="zh-CN" dirty="0"/>
              <a:t>./</a:t>
            </a:r>
            <a:r>
              <a:rPr lang="en-US" altLang="zh-CN" dirty="0" err="1"/>
              <a:t>a.out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AB8862-A262-B861-6CB2-0DC8AD918703}"/>
              </a:ext>
            </a:extLst>
          </p:cNvPr>
          <p:cNvSpPr txBox="1"/>
          <p:nvPr/>
        </p:nvSpPr>
        <p:spPr>
          <a:xfrm>
            <a:off x="4164170" y="1110415"/>
            <a:ext cx="6096000" cy="64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CN" dirty="0"/>
              <a:t>Each use of </a:t>
            </a:r>
            <a:r>
              <a:rPr lang="en-US" altLang="zh-CN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en-US" altLang="zh-CN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/>
              <a:t>is syntactically </a:t>
            </a:r>
            <a:r>
              <a:rPr lang="en-US" altLang="zh-CN" dirty="0">
                <a:solidFill>
                  <a:srgbClr val="FF0000"/>
                </a:solidFill>
              </a:rPr>
              <a:t>correct</a:t>
            </a:r>
            <a:r>
              <a:rPr lang="en-US" altLang="zh-CN" dirty="0"/>
              <a:t>, theoretically, there's no need to use using namespace std; anymore. But </a:t>
            </a:r>
            <a:r>
              <a:rPr lang="en-US" altLang="zh-CN" dirty="0">
                <a:solidFill>
                  <a:srgbClr val="FF0000"/>
                </a:solidFill>
              </a:rPr>
              <a:t>unexpectedly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fails</a:t>
            </a:r>
            <a:r>
              <a:rPr lang="en-US" altLang="zh-CN" dirty="0"/>
              <a:t> the test in this case!</a:t>
            </a:r>
          </a:p>
        </p:txBody>
      </p:sp>
    </p:spTree>
    <p:extLst>
      <p:ext uri="{BB962C8B-B14F-4D97-AF65-F5344CB8AC3E}">
        <p14:creationId xmlns:p14="http://schemas.microsoft.com/office/powerpoint/2010/main" val="40944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975DC-CC05-D70C-6B76-0AD88E89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Playlist.h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406B0E-FE3E-5006-C02A-322E380FF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Declaration</a:t>
                </a:r>
              </a:p>
              <a:p>
                <a:pPr lvl="1"/>
                <a:r>
                  <a:rPr lang="en-US" altLang="zh-CN" dirty="0" err="1">
                    <a:solidFill>
                      <a:srgbClr val="CB4B16"/>
                    </a:solidFill>
                    <a:latin typeface="Consolas" panose="020B0609020204030204" pitchFamily="49" charset="0"/>
                  </a:rPr>
                  <a:t>someType</a:t>
                </a:r>
                <a:r>
                  <a:rPr lang="en-US" altLang="zh-CN" dirty="0">
                    <a:solidFill>
                      <a:srgbClr val="657B83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dirty="0" err="1">
                    <a:solidFill>
                      <a:srgbClr val="268BD2"/>
                    </a:solidFill>
                    <a:latin typeface="Consolas" panose="020B0609020204030204" pitchFamily="49" charset="0"/>
                  </a:rPr>
                  <a:t>FunctionName</a:t>
                </a:r>
                <a:r>
                  <a:rPr lang="en-US" altLang="zh-CN" dirty="0">
                    <a:solidFill>
                      <a:srgbClr val="657B83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zh-CN" dirty="0">
                    <a:solidFill>
                      <a:srgbClr val="CB4B16"/>
                    </a:solidFill>
                    <a:latin typeface="Consolas" panose="020B0609020204030204" pitchFamily="49" charset="0"/>
                  </a:rPr>
                  <a:t>Some Parameters</a:t>
                </a:r>
                <a:r>
                  <a:rPr lang="en-US" altLang="zh-CN" dirty="0">
                    <a:solidFill>
                      <a:srgbClr val="657B83"/>
                    </a:solidFill>
                    <a:latin typeface="Consolas" panose="020B0609020204030204" pitchFamily="49" charset="0"/>
                  </a:rPr>
                  <a:t>);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public &amp; private member</a:t>
                </a:r>
              </a:p>
              <a:p>
                <a:r>
                  <a:rPr lang="en-US" altLang="zh-CN" dirty="0"/>
                  <a:t>constructor</a:t>
                </a:r>
              </a:p>
              <a:p>
                <a:pPr lvl="1"/>
                <a:r>
                  <a:rPr lang="en-US" altLang="zh-CN" dirty="0"/>
                  <a:t>Default constructor: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none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none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"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none</m:t>
                    </m:r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,0,0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𝑛𝑢𝑙𝑙𝑝𝑡𝑟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Parameterized constructor</a:t>
                </a:r>
              </a:p>
              <a:p>
                <a:r>
                  <a:rPr lang="en-US" altLang="zh-CN" dirty="0"/>
                  <a:t>mutator &amp; accessor</a:t>
                </a:r>
              </a:p>
              <a:p>
                <a:pPr lvl="1"/>
                <a:r>
                  <a:rPr lang="en-US" altLang="zh-CN" dirty="0" err="1"/>
                  <a:t>Setxxx</a:t>
                </a:r>
                <a:r>
                  <a:rPr lang="en-US" altLang="zh-CN" dirty="0"/>
                  <a:t>: </a:t>
                </a:r>
                <a:r>
                  <a:rPr lang="en-US" altLang="zh-CN" b="1" dirty="0">
                    <a:solidFill>
                      <a:srgbClr val="586E75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altLang="zh-CN" b="0" dirty="0">
                    <a:solidFill>
                      <a:srgbClr val="657B83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b="0" dirty="0" err="1">
                    <a:solidFill>
                      <a:srgbClr val="268BD2"/>
                    </a:solidFill>
                    <a:effectLst/>
                    <a:latin typeface="Consolas" panose="020B0609020204030204" pitchFamily="49" charset="0"/>
                  </a:rPr>
                  <a:t>SetXXX</a:t>
                </a:r>
                <a:r>
                  <a:rPr lang="en-US" altLang="zh-CN" b="0" dirty="0">
                    <a:solidFill>
                      <a:srgbClr val="657B83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CN" dirty="0">
                    <a:solidFill>
                      <a:srgbClr val="CB4B16"/>
                    </a:solidFill>
                    <a:latin typeface="Consolas" panose="020B0609020204030204" pitchFamily="49" charset="0"/>
                  </a:rPr>
                  <a:t>some Parameters</a:t>
                </a:r>
                <a:r>
                  <a:rPr lang="en-US" altLang="zh-CN" b="0" dirty="0">
                    <a:solidFill>
                      <a:srgbClr val="657B83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  <a:endParaRPr lang="en-US" altLang="zh-CN" dirty="0"/>
              </a:p>
              <a:p>
                <a:pPr lvl="1"/>
                <a:r>
                  <a:rPr lang="en-US" altLang="zh-CN" dirty="0" err="1"/>
                  <a:t>Getxxx</a:t>
                </a:r>
                <a:r>
                  <a:rPr lang="en-US" altLang="zh-CN" dirty="0"/>
                  <a:t>: </a:t>
                </a:r>
                <a:r>
                  <a:rPr lang="en-US" altLang="zh-CN" b="0" dirty="0" err="1">
                    <a:solidFill>
                      <a:srgbClr val="CB4B16"/>
                    </a:solidFill>
                    <a:effectLst/>
                    <a:latin typeface="Consolas" panose="020B0609020204030204" pitchFamily="49" charset="0"/>
                  </a:rPr>
                  <a:t>someType</a:t>
                </a:r>
                <a:r>
                  <a:rPr lang="en-US" altLang="zh-CN" b="0" dirty="0">
                    <a:solidFill>
                      <a:srgbClr val="CB4B16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b="0" dirty="0" err="1">
                    <a:solidFill>
                      <a:srgbClr val="268BD2"/>
                    </a:solidFill>
                    <a:effectLst/>
                    <a:latin typeface="Consolas" panose="020B0609020204030204" pitchFamily="49" charset="0"/>
                  </a:rPr>
                  <a:t>GetXXX</a:t>
                </a:r>
                <a:r>
                  <a:rPr lang="en-US" altLang="zh-CN" b="0" dirty="0">
                    <a:solidFill>
                      <a:srgbClr val="657B83"/>
                    </a:solidFill>
                    <a:effectLst/>
                    <a:latin typeface="Consolas" panose="020B0609020204030204" pitchFamily="49" charset="0"/>
                  </a:rPr>
                  <a:t>() </a:t>
                </a:r>
                <a:r>
                  <a:rPr lang="en-US" altLang="zh-CN" b="1" dirty="0">
                    <a:solidFill>
                      <a:srgbClr val="586E75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r>
                  <a:rPr lang="en-US" altLang="zh-CN" b="0" dirty="0">
                    <a:solidFill>
                      <a:srgbClr val="657B83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406B0E-FE3E-5006-C02A-322E380FF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59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813</Words>
  <Application>Microsoft Office PowerPoint</Application>
  <PresentationFormat>宽屏</PresentationFormat>
  <Paragraphs>165</Paragraphs>
  <Slides>13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Cambria Math</vt:lpstr>
      <vt:lpstr>Consolas</vt:lpstr>
      <vt:lpstr>Office 主题​​</vt:lpstr>
      <vt:lpstr>CS010C</vt:lpstr>
      <vt:lpstr>Introduction</vt:lpstr>
      <vt:lpstr>Information</vt:lpstr>
      <vt:lpstr>Preparation</vt:lpstr>
      <vt:lpstr>Code Assist</vt:lpstr>
      <vt:lpstr>PowerPoint 演示文稿</vt:lpstr>
      <vt:lpstr>Review and Hints</vt:lpstr>
      <vt:lpstr>Lab 1</vt:lpstr>
      <vt:lpstr>Playlist.h</vt:lpstr>
      <vt:lpstr>Playlist.cpp</vt:lpstr>
      <vt:lpstr>main.cpp</vt:lpstr>
      <vt:lpstr>Chang position of song </vt:lpstr>
      <vt:lpstr>I/O Hints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 Zhu</dc:creator>
  <cp:lastModifiedBy>Yue Zhu</cp:lastModifiedBy>
  <cp:revision>107</cp:revision>
  <dcterms:created xsi:type="dcterms:W3CDTF">2025-07-27T17:32:25Z</dcterms:created>
  <dcterms:modified xsi:type="dcterms:W3CDTF">2025-07-29T05:04:47Z</dcterms:modified>
</cp:coreProperties>
</file>